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media/image15.png" ContentType="image/png"/>
  <Override PartName="/ppt/media/image16.png" ContentType="image/png"/>
  <Override PartName="/ppt/media/image17.png" ContentType="image/png"/>
  <Override PartName="/ppt/media/image18.png" ContentType="image/png"/>
  <Override PartName="/ppt/media/image19.png" ContentType="image/png"/>
  <Override PartName="/ppt/media/image20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microsoft.com/office/2020/02/relationships/classificationlabels" Target="docMetadata/LabelInfo.xml"/><Relationship Id="rId5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9144000" cy="5143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ZoneTexte 2"/>
          <p:cNvSpPr/>
          <p:nvPr/>
        </p:nvSpPr>
        <p:spPr>
          <a:xfrm>
            <a:off x="4267800" y="4927680"/>
            <a:ext cx="633240" cy="15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horzOverflow="overflow" lIns="0" rIns="0" tIns="0" bIns="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fr-FR" sz="1000" spc="-1" strike="noStrike">
                <a:solidFill>
                  <a:srgbClr val="0078d7">
                    <a:alpha val="50000"/>
                  </a:srgbClr>
                </a:solidFill>
                <a:latin typeface="Calibri"/>
                <a:ea typeface="Arial"/>
              </a:rPr>
              <a:t>C1 - Interne</a:t>
            </a:r>
            <a:endParaRPr b="0" lang="fr-FR" sz="1000" spc="-1" strike="noStrike">
              <a:latin typeface="Arial"/>
            </a:endParaRPr>
          </a:p>
        </p:txBody>
      </p:sp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fr-FR" sz="4400" spc="-1" strike="noStrike">
                <a:latin typeface="Arial"/>
              </a:rPr>
              <a:t>Cliquez pour éditer le format du texte-titre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latin typeface="Arial"/>
              </a:rPr>
              <a:t>Cliquez pour éditer le format du plan de texte</a:t>
            </a:r>
            <a:endParaRPr b="0" lang="fr-F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800" spc="-1" strike="noStrike">
                <a:latin typeface="Arial"/>
              </a:rPr>
              <a:t>Second niveau de plan</a:t>
            </a:r>
            <a:endParaRPr b="0" lang="fr-F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latin typeface="Arial"/>
              </a:rPr>
              <a:t>Troisième niveau de plan</a:t>
            </a:r>
            <a:endParaRPr b="0" lang="fr-F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latin typeface="Arial"/>
              </a:rPr>
              <a:t>Quatrième niveau de plan</a:t>
            </a:r>
            <a:endParaRPr b="0" lang="fr-F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Cinquième niveau de plan</a:t>
            </a:r>
            <a:endParaRPr b="0" lang="fr-F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Sixième niveau de plan</a:t>
            </a:r>
            <a:endParaRPr b="0" lang="fr-F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Septième niveau de plan</a:t>
            </a:r>
            <a:endParaRPr b="0" lang="fr-F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Relationship Id="rId1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image" Target="../media/image18.png"/><Relationship Id="rId9" Type="http://schemas.openxmlformats.org/officeDocument/2006/relationships/image" Target="../media/image19.png"/><Relationship Id="rId10" Type="http://schemas.openxmlformats.org/officeDocument/2006/relationships/image" Target="../media/image20.png"/><Relationship Id="rId1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97;g130b443e5ed_0_2"/>
          <p:cNvSpPr/>
          <p:nvPr/>
        </p:nvSpPr>
        <p:spPr>
          <a:xfrm>
            <a:off x="135720" y="104760"/>
            <a:ext cx="8868960" cy="4492080"/>
          </a:xfrm>
          <a:prstGeom prst="rect">
            <a:avLst/>
          </a:prstGeom>
          <a:solidFill>
            <a:srgbClr val="ffe3dd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40" name="Google Shape;55;p1" descr=""/>
          <p:cNvPicPr/>
          <p:nvPr/>
        </p:nvPicPr>
        <p:blipFill>
          <a:blip r:embed="rId1"/>
          <a:srcRect l="-337" t="0" r="0" b="0"/>
          <a:stretch/>
        </p:blipFill>
        <p:spPr>
          <a:xfrm>
            <a:off x="6828120" y="79560"/>
            <a:ext cx="2206440" cy="693000"/>
          </a:xfrm>
          <a:prstGeom prst="rect">
            <a:avLst/>
          </a:prstGeom>
          <a:ln w="0">
            <a:noFill/>
          </a:ln>
        </p:spPr>
      </p:pic>
      <p:sp>
        <p:nvSpPr>
          <p:cNvPr id="41" name="Google Shape;66;p1"/>
          <p:cNvSpPr/>
          <p:nvPr/>
        </p:nvSpPr>
        <p:spPr>
          <a:xfrm>
            <a:off x="540000" y="540000"/>
            <a:ext cx="2157120" cy="513360"/>
          </a:xfrm>
          <a:prstGeom prst="rect">
            <a:avLst/>
          </a:prstGeom>
          <a:solidFill>
            <a:srgbClr val="bf819e"/>
          </a:solidFill>
          <a:ln w="25400">
            <a:solidFill>
              <a:srgbClr val="27356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1400" spc="-1" strike="noStrike">
                <a:solidFill>
                  <a:srgbClr val="000000"/>
                </a:solidFill>
                <a:latin typeface="Comic Sans MS"/>
                <a:ea typeface="DejaVu Sans"/>
              </a:rPr>
              <a:t>Un panier garni à gagner</a:t>
            </a:r>
            <a:r>
              <a:rPr b="0" lang="fr-FR" sz="14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fr-FR" sz="1400" spc="-1" strike="noStrike">
              <a:latin typeface="Arial"/>
            </a:endParaRPr>
          </a:p>
        </p:txBody>
      </p:sp>
      <p:sp>
        <p:nvSpPr>
          <p:cNvPr id="42" name="Google Shape;67;p1"/>
          <p:cNvSpPr/>
          <p:nvPr/>
        </p:nvSpPr>
        <p:spPr>
          <a:xfrm>
            <a:off x="541080" y="2844360"/>
            <a:ext cx="2413800" cy="396000"/>
          </a:xfrm>
          <a:prstGeom prst="rect">
            <a:avLst/>
          </a:prstGeom>
          <a:solidFill>
            <a:srgbClr val="253375"/>
          </a:solidFill>
          <a:ln w="25400">
            <a:solidFill>
              <a:srgbClr val="00018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fr-FR" sz="1100" spc="-1" strike="noStrike">
                <a:solidFill>
                  <a:srgbClr val="ffffff"/>
                </a:solidFill>
                <a:latin typeface="Arial"/>
                <a:ea typeface="Arial"/>
              </a:rPr>
              <a:t>Jeudi 9 octobre</a:t>
            </a:r>
            <a:endParaRPr b="0" lang="fr-FR" sz="1100" spc="-1" strike="noStrike">
              <a:latin typeface="Arial"/>
            </a:endParaRPr>
          </a:p>
        </p:txBody>
      </p:sp>
      <p:sp>
        <p:nvSpPr>
          <p:cNvPr id="43" name="Google Shape;68;p1"/>
          <p:cNvSpPr/>
          <p:nvPr/>
        </p:nvSpPr>
        <p:spPr>
          <a:xfrm>
            <a:off x="1527840" y="2606040"/>
            <a:ext cx="325440" cy="325440"/>
          </a:xfrm>
          <a:prstGeom prst="ellipse">
            <a:avLst/>
          </a:prstGeom>
          <a:solidFill>
            <a:schemeClr val="lt1"/>
          </a:solidFill>
          <a:ln w="25400">
            <a:solidFill>
              <a:srgbClr val="27356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Google Shape;69;p1"/>
          <p:cNvSpPr/>
          <p:nvPr/>
        </p:nvSpPr>
        <p:spPr>
          <a:xfrm>
            <a:off x="3344760" y="1698840"/>
            <a:ext cx="2413800" cy="624960"/>
          </a:xfrm>
          <a:prstGeom prst="rect">
            <a:avLst/>
          </a:prstGeom>
          <a:solidFill>
            <a:schemeClr val="lt1"/>
          </a:solidFill>
          <a:ln w="25400">
            <a:solidFill>
              <a:srgbClr val="27356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  <a:ea typeface="DejaVu Sans"/>
              </a:rPr>
              <a:t>Accueil café </a:t>
            </a:r>
            <a:endParaRPr b="0" lang="fr-FR" sz="1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  <a:ea typeface="DejaVu Sans"/>
              </a:rPr>
              <a:t>Atelier La Poste : Ardoiz</a:t>
            </a:r>
            <a:endParaRPr b="0" lang="fr-FR" sz="1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  <a:ea typeface="DejaVu Sans"/>
              </a:rPr>
              <a:t>L’identité numérique</a:t>
            </a:r>
            <a:endParaRPr b="0" lang="fr-FR" sz="1200" spc="-1" strike="noStrike">
              <a:latin typeface="Arial"/>
            </a:endParaRPr>
          </a:p>
        </p:txBody>
      </p:sp>
      <p:sp>
        <p:nvSpPr>
          <p:cNvPr id="45" name="Google Shape;70;p1"/>
          <p:cNvSpPr/>
          <p:nvPr/>
        </p:nvSpPr>
        <p:spPr>
          <a:xfrm>
            <a:off x="3344760" y="1292760"/>
            <a:ext cx="2413800" cy="396000"/>
          </a:xfrm>
          <a:prstGeom prst="rect">
            <a:avLst/>
          </a:prstGeom>
          <a:solidFill>
            <a:srgbClr val="253375"/>
          </a:solidFill>
          <a:ln w="25400">
            <a:solidFill>
              <a:srgbClr val="00018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fr-FR" sz="1100" spc="-1" strike="noStrike">
                <a:solidFill>
                  <a:srgbClr val="ffffff"/>
                </a:solidFill>
                <a:latin typeface="Arial"/>
                <a:ea typeface="Arial"/>
              </a:rPr>
              <a:t>Mardi 7 octobre</a:t>
            </a:r>
            <a:endParaRPr b="0" lang="fr-FR" sz="1100" spc="-1" strike="noStrike">
              <a:latin typeface="Arial"/>
            </a:endParaRPr>
          </a:p>
        </p:txBody>
      </p:sp>
      <p:sp>
        <p:nvSpPr>
          <p:cNvPr id="46" name="Google Shape;71;p1"/>
          <p:cNvSpPr/>
          <p:nvPr/>
        </p:nvSpPr>
        <p:spPr>
          <a:xfrm>
            <a:off x="4403880" y="1046880"/>
            <a:ext cx="325440" cy="325440"/>
          </a:xfrm>
          <a:prstGeom prst="ellipse">
            <a:avLst/>
          </a:prstGeom>
          <a:solidFill>
            <a:schemeClr val="lt1"/>
          </a:solidFill>
          <a:ln w="25400">
            <a:solidFill>
              <a:srgbClr val="27356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Google Shape;72;p1"/>
          <p:cNvSpPr/>
          <p:nvPr/>
        </p:nvSpPr>
        <p:spPr>
          <a:xfrm>
            <a:off x="6185880" y="1692360"/>
            <a:ext cx="2413800" cy="851400"/>
          </a:xfrm>
          <a:prstGeom prst="rect">
            <a:avLst/>
          </a:prstGeom>
          <a:solidFill>
            <a:schemeClr val="lt1"/>
          </a:solidFill>
          <a:ln w="25400">
            <a:solidFill>
              <a:srgbClr val="27356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  <a:ea typeface="DejaVu Sans"/>
              </a:rPr>
              <a:t>Matin : Atelier France travail</a:t>
            </a:r>
            <a:endParaRPr b="0" lang="fr-FR" sz="1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  <a:ea typeface="DejaVu Sans"/>
              </a:rPr>
              <a:t>Emploi store</a:t>
            </a:r>
            <a:endParaRPr b="0" lang="fr-FR" sz="1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  <a:ea typeface="DejaVu Sans"/>
              </a:rPr>
              <a:t>Après-midi : découverte France services avec le jeu Abécédaire</a:t>
            </a:r>
            <a:endParaRPr b="0" lang="fr-FR" sz="1200" spc="-1" strike="noStrike">
              <a:latin typeface="Arial"/>
            </a:endParaRPr>
          </a:p>
        </p:txBody>
      </p:sp>
      <p:sp>
        <p:nvSpPr>
          <p:cNvPr id="48" name="Google Shape;73;p1"/>
          <p:cNvSpPr/>
          <p:nvPr/>
        </p:nvSpPr>
        <p:spPr>
          <a:xfrm>
            <a:off x="6185880" y="1286280"/>
            <a:ext cx="2413800" cy="396000"/>
          </a:xfrm>
          <a:prstGeom prst="rect">
            <a:avLst/>
          </a:prstGeom>
          <a:solidFill>
            <a:srgbClr val="253375"/>
          </a:solidFill>
          <a:ln w="25400">
            <a:solidFill>
              <a:srgbClr val="00018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fr-FR" sz="1100" spc="-1" strike="noStrike">
                <a:solidFill>
                  <a:srgbClr val="ffffff"/>
                </a:solidFill>
                <a:latin typeface="Arial"/>
                <a:ea typeface="Arial"/>
              </a:rPr>
              <a:t>Mercredi 8 octobre</a:t>
            </a:r>
            <a:endParaRPr b="0" lang="fr-FR" sz="1100" spc="-1" strike="noStrike">
              <a:latin typeface="Arial"/>
            </a:endParaRPr>
          </a:p>
        </p:txBody>
      </p:sp>
      <p:sp>
        <p:nvSpPr>
          <p:cNvPr id="49" name="Google Shape;74;p1"/>
          <p:cNvSpPr/>
          <p:nvPr/>
        </p:nvSpPr>
        <p:spPr>
          <a:xfrm>
            <a:off x="7260840" y="1044720"/>
            <a:ext cx="325440" cy="325440"/>
          </a:xfrm>
          <a:prstGeom prst="ellipse">
            <a:avLst/>
          </a:prstGeom>
          <a:solidFill>
            <a:schemeClr val="lt1"/>
          </a:solidFill>
          <a:ln w="25400">
            <a:solidFill>
              <a:srgbClr val="27356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0" name="Google Shape;75;p1"/>
          <p:cNvSpPr/>
          <p:nvPr/>
        </p:nvSpPr>
        <p:spPr>
          <a:xfrm>
            <a:off x="3344760" y="3245760"/>
            <a:ext cx="2413800" cy="891720"/>
          </a:xfrm>
          <a:prstGeom prst="rect">
            <a:avLst/>
          </a:prstGeom>
          <a:solidFill>
            <a:schemeClr val="lt1"/>
          </a:solidFill>
          <a:ln w="25400">
            <a:solidFill>
              <a:srgbClr val="27356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  <a:ea typeface="DejaVu Sans"/>
              </a:rPr>
              <a:t>Matin : accueil secrétaires de mairie</a:t>
            </a:r>
            <a:endParaRPr b="0" lang="fr-FR" sz="1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  <a:ea typeface="DejaVu Sans"/>
              </a:rPr>
              <a:t>Après-midi : Atelier Ameli prévention, Mon Dossier Médical Partagé</a:t>
            </a:r>
            <a:endParaRPr b="0" lang="fr-FR" sz="1200" spc="-1" strike="noStrike">
              <a:latin typeface="Arial"/>
            </a:endParaRPr>
          </a:p>
        </p:txBody>
      </p:sp>
      <p:sp>
        <p:nvSpPr>
          <p:cNvPr id="51" name="Google Shape;76;p1"/>
          <p:cNvSpPr/>
          <p:nvPr/>
        </p:nvSpPr>
        <p:spPr>
          <a:xfrm>
            <a:off x="3344760" y="2839680"/>
            <a:ext cx="2413800" cy="396000"/>
          </a:xfrm>
          <a:prstGeom prst="rect">
            <a:avLst/>
          </a:prstGeom>
          <a:solidFill>
            <a:srgbClr val="253375"/>
          </a:solidFill>
          <a:ln w="25400">
            <a:solidFill>
              <a:srgbClr val="00018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fr-FR" sz="1100" spc="-1" strike="noStrike">
                <a:solidFill>
                  <a:srgbClr val="ffffff"/>
                </a:solidFill>
                <a:latin typeface="Arial"/>
                <a:ea typeface="Arial"/>
              </a:rPr>
              <a:t>Vendredi 10 octobre</a:t>
            </a:r>
            <a:endParaRPr b="0" lang="fr-FR" sz="1100" spc="-1" strike="noStrike">
              <a:latin typeface="Arial"/>
            </a:endParaRPr>
          </a:p>
        </p:txBody>
      </p:sp>
      <p:sp>
        <p:nvSpPr>
          <p:cNvPr id="52" name="Google Shape;77;p1"/>
          <p:cNvSpPr/>
          <p:nvPr/>
        </p:nvSpPr>
        <p:spPr>
          <a:xfrm>
            <a:off x="6167160" y="3250080"/>
            <a:ext cx="2413800" cy="624960"/>
          </a:xfrm>
          <a:prstGeom prst="rect">
            <a:avLst/>
          </a:prstGeom>
          <a:solidFill>
            <a:schemeClr val="lt1"/>
          </a:solidFill>
          <a:ln w="25400">
            <a:solidFill>
              <a:srgbClr val="27356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  <a:ea typeface="DejaVu Sans"/>
              </a:rPr>
              <a:t>Accueil café : </a:t>
            </a:r>
            <a:endParaRPr b="0" lang="fr-FR" sz="1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  <a:ea typeface="DejaVu Sans"/>
              </a:rPr>
              <a:t>Venez découvrir votre France services et ses partenaires</a:t>
            </a:r>
            <a:endParaRPr b="0" lang="fr-FR" sz="1200" spc="-1" strike="noStrike">
              <a:latin typeface="Arial"/>
            </a:endParaRPr>
          </a:p>
        </p:txBody>
      </p:sp>
      <p:sp>
        <p:nvSpPr>
          <p:cNvPr id="53" name="Google Shape;78;p1"/>
          <p:cNvSpPr/>
          <p:nvPr/>
        </p:nvSpPr>
        <p:spPr>
          <a:xfrm>
            <a:off x="515880" y="1696680"/>
            <a:ext cx="2413800" cy="821880"/>
          </a:xfrm>
          <a:prstGeom prst="rect">
            <a:avLst/>
          </a:prstGeom>
          <a:solidFill>
            <a:schemeClr val="lt1"/>
          </a:solidFill>
          <a:ln w="25400">
            <a:solidFill>
              <a:srgbClr val="27356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  <a:ea typeface="DejaVu Sans"/>
              </a:rPr>
              <a:t>Accueil café</a:t>
            </a:r>
            <a:endParaRPr b="0" lang="fr-FR" sz="1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  <a:ea typeface="DejaVu Sans"/>
              </a:rPr>
              <a:t>Atelier point justice : Cybersécurité</a:t>
            </a:r>
            <a:endParaRPr b="0" lang="fr-FR" sz="1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  <a:ea typeface="DejaVu Sans"/>
              </a:rPr>
              <a:t>La sécurité numérique</a:t>
            </a:r>
            <a:endParaRPr b="0" lang="fr-FR" sz="1200" spc="-1" strike="noStrike">
              <a:latin typeface="Arial"/>
            </a:endParaRPr>
          </a:p>
        </p:txBody>
      </p:sp>
      <p:sp>
        <p:nvSpPr>
          <p:cNvPr id="54" name="Google Shape;79;p1"/>
          <p:cNvSpPr/>
          <p:nvPr/>
        </p:nvSpPr>
        <p:spPr>
          <a:xfrm>
            <a:off x="515880" y="1290600"/>
            <a:ext cx="2413800" cy="396000"/>
          </a:xfrm>
          <a:prstGeom prst="rect">
            <a:avLst/>
          </a:prstGeom>
          <a:solidFill>
            <a:srgbClr val="253375"/>
          </a:solidFill>
          <a:ln w="25400">
            <a:solidFill>
              <a:srgbClr val="00018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fr-FR" sz="1100" spc="-1" strike="noStrike">
                <a:solidFill>
                  <a:srgbClr val="ffffff"/>
                </a:solidFill>
                <a:latin typeface="Arial"/>
                <a:ea typeface="Arial"/>
              </a:rPr>
              <a:t>Lundi 6 octobre</a:t>
            </a:r>
            <a:endParaRPr b="0" lang="fr-FR" sz="1100" spc="-1" strike="noStrike">
              <a:latin typeface="Arial"/>
            </a:endParaRPr>
          </a:p>
        </p:txBody>
      </p:sp>
      <p:sp>
        <p:nvSpPr>
          <p:cNvPr id="55" name="Google Shape;80;p1"/>
          <p:cNvSpPr/>
          <p:nvPr/>
        </p:nvSpPr>
        <p:spPr>
          <a:xfrm>
            <a:off x="6167160" y="2844360"/>
            <a:ext cx="2413800" cy="396000"/>
          </a:xfrm>
          <a:prstGeom prst="rect">
            <a:avLst/>
          </a:prstGeom>
          <a:solidFill>
            <a:srgbClr val="253375"/>
          </a:solidFill>
          <a:ln w="25400">
            <a:solidFill>
              <a:srgbClr val="00018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fr-FR" sz="1100" spc="-1" strike="noStrike">
                <a:solidFill>
                  <a:srgbClr val="ffffff"/>
                </a:solidFill>
                <a:latin typeface="Arial"/>
                <a:ea typeface="Arial"/>
              </a:rPr>
              <a:t>Samedi 11 octobre</a:t>
            </a:r>
            <a:endParaRPr b="0" lang="fr-FR" sz="1100" spc="-1" strike="noStrike">
              <a:latin typeface="Arial"/>
            </a:endParaRPr>
          </a:p>
        </p:txBody>
      </p:sp>
      <p:sp>
        <p:nvSpPr>
          <p:cNvPr id="56" name="Google Shape;81;p1"/>
          <p:cNvSpPr/>
          <p:nvPr/>
        </p:nvSpPr>
        <p:spPr>
          <a:xfrm>
            <a:off x="1536120" y="1053720"/>
            <a:ext cx="325440" cy="325440"/>
          </a:xfrm>
          <a:prstGeom prst="ellipse">
            <a:avLst/>
          </a:prstGeom>
          <a:solidFill>
            <a:schemeClr val="lt1"/>
          </a:solidFill>
          <a:ln w="25400">
            <a:solidFill>
              <a:srgbClr val="27356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7" name="Google Shape;83;p1"/>
          <p:cNvSpPr/>
          <p:nvPr/>
        </p:nvSpPr>
        <p:spPr>
          <a:xfrm>
            <a:off x="7278840" y="2603880"/>
            <a:ext cx="325440" cy="325440"/>
          </a:xfrm>
          <a:prstGeom prst="ellipse">
            <a:avLst/>
          </a:prstGeom>
          <a:solidFill>
            <a:schemeClr val="lt1"/>
          </a:solidFill>
          <a:ln w="25400">
            <a:solidFill>
              <a:srgbClr val="27356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8" name="Google Shape;84;p1"/>
          <p:cNvSpPr/>
          <p:nvPr/>
        </p:nvSpPr>
        <p:spPr>
          <a:xfrm>
            <a:off x="4411440" y="2606040"/>
            <a:ext cx="325440" cy="325440"/>
          </a:xfrm>
          <a:prstGeom prst="ellipse">
            <a:avLst/>
          </a:prstGeom>
          <a:solidFill>
            <a:schemeClr val="lt1"/>
          </a:solidFill>
          <a:ln w="25400">
            <a:solidFill>
              <a:srgbClr val="27356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9" name="Google Shape;85;p1"/>
          <p:cNvSpPr/>
          <p:nvPr/>
        </p:nvSpPr>
        <p:spPr>
          <a:xfrm>
            <a:off x="132840" y="113760"/>
            <a:ext cx="1868760" cy="378000"/>
          </a:xfrm>
          <a:prstGeom prst="rect">
            <a:avLst/>
          </a:prstGeom>
          <a:solidFill>
            <a:srgbClr val="27356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rmAutofit fontScale="99000"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fr-FR" sz="1300" spc="-1" strike="noStrike">
                <a:solidFill>
                  <a:srgbClr val="ffffff"/>
                </a:solidFill>
                <a:latin typeface="Arial"/>
                <a:ea typeface="Arial"/>
              </a:rPr>
              <a:t>Du 6 au 18 octobre</a:t>
            </a:r>
            <a:endParaRPr b="0" lang="fr-FR" sz="1300" spc="-1" strike="noStrike">
              <a:latin typeface="Arial"/>
            </a:endParaRPr>
          </a:p>
        </p:txBody>
      </p:sp>
      <p:pic>
        <p:nvPicPr>
          <p:cNvPr id="60" name="Google Shape;86;p1" descr=""/>
          <p:cNvPicPr/>
          <p:nvPr/>
        </p:nvPicPr>
        <p:blipFill>
          <a:blip r:embed="rId2"/>
          <a:stretch/>
        </p:blipFill>
        <p:spPr>
          <a:xfrm>
            <a:off x="1472400" y="2550240"/>
            <a:ext cx="436680" cy="438120"/>
          </a:xfrm>
          <a:prstGeom prst="rect">
            <a:avLst/>
          </a:prstGeom>
          <a:ln w="0">
            <a:noFill/>
          </a:ln>
        </p:spPr>
      </p:pic>
      <p:pic>
        <p:nvPicPr>
          <p:cNvPr id="61" name="Google Shape;87;p1" descr=""/>
          <p:cNvPicPr/>
          <p:nvPr/>
        </p:nvPicPr>
        <p:blipFill>
          <a:blip r:embed="rId3"/>
          <a:stretch/>
        </p:blipFill>
        <p:spPr>
          <a:xfrm>
            <a:off x="4355640" y="1001520"/>
            <a:ext cx="436680" cy="438120"/>
          </a:xfrm>
          <a:prstGeom prst="rect">
            <a:avLst/>
          </a:prstGeom>
          <a:ln w="0">
            <a:noFill/>
          </a:ln>
        </p:spPr>
      </p:pic>
      <p:pic>
        <p:nvPicPr>
          <p:cNvPr id="62" name="Google Shape;88;p1" descr=""/>
          <p:cNvPicPr/>
          <p:nvPr/>
        </p:nvPicPr>
        <p:blipFill>
          <a:blip r:embed="rId4"/>
          <a:stretch/>
        </p:blipFill>
        <p:spPr>
          <a:xfrm>
            <a:off x="7205040" y="994680"/>
            <a:ext cx="436680" cy="438120"/>
          </a:xfrm>
          <a:prstGeom prst="rect">
            <a:avLst/>
          </a:prstGeom>
          <a:ln w="0">
            <a:noFill/>
          </a:ln>
        </p:spPr>
      </p:pic>
      <p:pic>
        <p:nvPicPr>
          <p:cNvPr id="63" name="Google Shape;89;p1" descr=""/>
          <p:cNvPicPr/>
          <p:nvPr/>
        </p:nvPicPr>
        <p:blipFill>
          <a:blip r:embed="rId5"/>
          <a:stretch/>
        </p:blipFill>
        <p:spPr>
          <a:xfrm>
            <a:off x="1480320" y="1001520"/>
            <a:ext cx="436680" cy="438120"/>
          </a:xfrm>
          <a:prstGeom prst="rect">
            <a:avLst/>
          </a:prstGeom>
          <a:ln w="0">
            <a:noFill/>
          </a:ln>
        </p:spPr>
      </p:pic>
      <p:pic>
        <p:nvPicPr>
          <p:cNvPr id="64" name="Google Shape;90;p1" descr=""/>
          <p:cNvPicPr/>
          <p:nvPr/>
        </p:nvPicPr>
        <p:blipFill>
          <a:blip r:embed="rId6"/>
          <a:stretch/>
        </p:blipFill>
        <p:spPr>
          <a:xfrm>
            <a:off x="7219800" y="2546280"/>
            <a:ext cx="436680" cy="438120"/>
          </a:xfrm>
          <a:prstGeom prst="rect">
            <a:avLst/>
          </a:prstGeom>
          <a:ln w="0">
            <a:noFill/>
          </a:ln>
        </p:spPr>
      </p:pic>
      <p:pic>
        <p:nvPicPr>
          <p:cNvPr id="65" name="Google Shape;91;p1" descr="Une image contenant texte&#10;&#10;Description générée automatiquement"/>
          <p:cNvPicPr/>
          <p:nvPr/>
        </p:nvPicPr>
        <p:blipFill>
          <a:blip r:embed="rId7"/>
          <a:stretch/>
        </p:blipFill>
        <p:spPr>
          <a:xfrm>
            <a:off x="4355640" y="2553480"/>
            <a:ext cx="436680" cy="438120"/>
          </a:xfrm>
          <a:prstGeom prst="rect">
            <a:avLst/>
          </a:prstGeom>
          <a:ln w="0">
            <a:noFill/>
          </a:ln>
        </p:spPr>
      </p:pic>
      <p:sp>
        <p:nvSpPr>
          <p:cNvPr id="66" name="Google Shape;108;g130b443e5ed_0_2"/>
          <p:cNvSpPr/>
          <p:nvPr/>
        </p:nvSpPr>
        <p:spPr>
          <a:xfrm>
            <a:off x="180000" y="4061520"/>
            <a:ext cx="8818920" cy="444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 algn="ctr">
              <a:lnSpc>
                <a:spcPct val="90000"/>
              </a:lnSpc>
              <a:buNone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  <a:ea typeface="DejaVu Sans"/>
              </a:rPr>
              <a:t>Rendez-vous à la France services de Saint Pierre d'Entremont </a:t>
            </a:r>
            <a:endParaRPr b="0" lang="fr-FR" sz="1200" spc="-1" strike="noStrike">
              <a:latin typeface="Arial"/>
            </a:endParaRPr>
          </a:p>
          <a:p>
            <a:pPr algn="ctr">
              <a:lnSpc>
                <a:spcPct val="90000"/>
              </a:lnSpc>
              <a:buNone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  <a:ea typeface="DejaVu Sans"/>
              </a:rPr>
              <a:t>Information et inscription par mail à l’adresse saint-pierre-d-entremont@france-services.gouv.fr ou par téléphone au 06.56.82;31.03</a:t>
            </a:r>
            <a:endParaRPr b="0" lang="fr-FR" sz="1200" spc="-1" strike="noStrike">
              <a:latin typeface="Arial"/>
            </a:endParaRPr>
          </a:p>
        </p:txBody>
      </p:sp>
      <p:pic>
        <p:nvPicPr>
          <p:cNvPr id="67" name="Image 46" descr=""/>
          <p:cNvPicPr/>
          <p:nvPr/>
        </p:nvPicPr>
        <p:blipFill>
          <a:blip r:embed="rId8"/>
          <a:stretch/>
        </p:blipFill>
        <p:spPr>
          <a:xfrm>
            <a:off x="2755800" y="198360"/>
            <a:ext cx="3683520" cy="893160"/>
          </a:xfrm>
          <a:prstGeom prst="rect">
            <a:avLst/>
          </a:prstGeom>
          <a:ln w="0">
            <a:noFill/>
          </a:ln>
        </p:spPr>
      </p:pic>
      <p:pic>
        <p:nvPicPr>
          <p:cNvPr id="68" name="Image 34" descr=""/>
          <p:cNvPicPr/>
          <p:nvPr/>
        </p:nvPicPr>
        <p:blipFill>
          <a:blip r:embed="rId9"/>
          <a:srcRect l="0" t="35452" r="54949" b="0"/>
          <a:stretch/>
        </p:blipFill>
        <p:spPr>
          <a:xfrm>
            <a:off x="2801160" y="4729320"/>
            <a:ext cx="2842920" cy="309960"/>
          </a:xfrm>
          <a:prstGeom prst="rect">
            <a:avLst/>
          </a:prstGeom>
          <a:ln w="0">
            <a:noFill/>
          </a:ln>
        </p:spPr>
      </p:pic>
      <p:pic>
        <p:nvPicPr>
          <p:cNvPr id="69" name="Image 35" descr=""/>
          <p:cNvPicPr/>
          <p:nvPr/>
        </p:nvPicPr>
        <p:blipFill>
          <a:blip r:embed="rId10"/>
          <a:srcRect l="45799" t="35452" r="0" b="0"/>
          <a:stretch/>
        </p:blipFill>
        <p:spPr>
          <a:xfrm>
            <a:off x="5679000" y="4736880"/>
            <a:ext cx="3329640" cy="301680"/>
          </a:xfrm>
          <a:prstGeom prst="rect">
            <a:avLst/>
          </a:prstGeom>
          <a:ln w="0">
            <a:noFill/>
          </a:ln>
        </p:spPr>
      </p:pic>
      <p:sp>
        <p:nvSpPr>
          <p:cNvPr id="70" name="Google Shape;109;g130b443e5ed_0_ 2"/>
          <p:cNvSpPr/>
          <p:nvPr/>
        </p:nvSpPr>
        <p:spPr>
          <a:xfrm>
            <a:off x="541080" y="3242880"/>
            <a:ext cx="2413800" cy="624960"/>
          </a:xfrm>
          <a:prstGeom prst="rect">
            <a:avLst/>
          </a:prstGeom>
          <a:solidFill>
            <a:schemeClr val="lt1"/>
          </a:solidFill>
          <a:ln w="25400">
            <a:solidFill>
              <a:srgbClr val="273569"/>
            </a:solidFill>
            <a:round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97;g130b443e5ed_0_2"/>
          <p:cNvSpPr/>
          <p:nvPr/>
        </p:nvSpPr>
        <p:spPr>
          <a:xfrm>
            <a:off x="135720" y="111600"/>
            <a:ext cx="8868960" cy="4492080"/>
          </a:xfrm>
          <a:prstGeom prst="rect">
            <a:avLst/>
          </a:prstGeom>
          <a:solidFill>
            <a:srgbClr val="ffe3dd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72" name="Google Shape;98;g130b443e5ed_0_2" descr=""/>
          <p:cNvPicPr/>
          <p:nvPr/>
        </p:nvPicPr>
        <p:blipFill>
          <a:blip r:embed="rId1"/>
          <a:srcRect l="-341" t="0" r="0" b="0"/>
          <a:stretch/>
        </p:blipFill>
        <p:spPr>
          <a:xfrm>
            <a:off x="6828120" y="79560"/>
            <a:ext cx="2206440" cy="693000"/>
          </a:xfrm>
          <a:prstGeom prst="rect">
            <a:avLst/>
          </a:prstGeom>
          <a:ln w="0">
            <a:noFill/>
          </a:ln>
        </p:spPr>
      </p:pic>
      <p:sp>
        <p:nvSpPr>
          <p:cNvPr id="73" name="Google Shape;109;g130b443e5ed_0_2"/>
          <p:cNvSpPr/>
          <p:nvPr/>
        </p:nvSpPr>
        <p:spPr>
          <a:xfrm>
            <a:off x="541080" y="3243240"/>
            <a:ext cx="2413800" cy="624960"/>
          </a:xfrm>
          <a:prstGeom prst="rect">
            <a:avLst/>
          </a:prstGeom>
          <a:solidFill>
            <a:schemeClr val="lt1"/>
          </a:solidFill>
          <a:ln w="25400">
            <a:solidFill>
              <a:srgbClr val="27356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4" name="Google Shape;110;g130b443e5ed_0_2"/>
          <p:cNvSpPr/>
          <p:nvPr/>
        </p:nvSpPr>
        <p:spPr>
          <a:xfrm>
            <a:off x="541080" y="2844360"/>
            <a:ext cx="2413800" cy="396000"/>
          </a:xfrm>
          <a:prstGeom prst="rect">
            <a:avLst/>
          </a:prstGeom>
          <a:solidFill>
            <a:srgbClr val="273569"/>
          </a:solidFill>
          <a:ln w="25400">
            <a:solidFill>
              <a:srgbClr val="00018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fr-FR" sz="1100" spc="-1" strike="noStrike">
                <a:solidFill>
                  <a:srgbClr val="ffffff"/>
                </a:solidFill>
                <a:latin typeface="Arial"/>
                <a:ea typeface="Arial"/>
              </a:rPr>
              <a:t>Jeudi 16 octobre</a:t>
            </a:r>
            <a:endParaRPr b="0" lang="fr-FR" sz="1100" spc="-1" strike="noStrike">
              <a:latin typeface="Arial"/>
            </a:endParaRPr>
          </a:p>
        </p:txBody>
      </p:sp>
      <p:sp>
        <p:nvSpPr>
          <p:cNvPr id="75" name="Google Shape;111;g130b443e5ed_0_2"/>
          <p:cNvSpPr/>
          <p:nvPr/>
        </p:nvSpPr>
        <p:spPr>
          <a:xfrm>
            <a:off x="1527840" y="2606040"/>
            <a:ext cx="325440" cy="325440"/>
          </a:xfrm>
          <a:prstGeom prst="ellipse">
            <a:avLst/>
          </a:prstGeom>
          <a:solidFill>
            <a:schemeClr val="lt1"/>
          </a:solidFill>
          <a:ln w="25400">
            <a:solidFill>
              <a:srgbClr val="27356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6" name="Google Shape;112;g130b443e5ed_0_2"/>
          <p:cNvSpPr/>
          <p:nvPr/>
        </p:nvSpPr>
        <p:spPr>
          <a:xfrm>
            <a:off x="3344760" y="1698840"/>
            <a:ext cx="2413800" cy="818280"/>
          </a:xfrm>
          <a:prstGeom prst="rect">
            <a:avLst/>
          </a:prstGeom>
          <a:solidFill>
            <a:schemeClr val="lt1"/>
          </a:solidFill>
          <a:ln w="25400">
            <a:solidFill>
              <a:srgbClr val="27356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  <a:ea typeface="DejaVu Sans"/>
              </a:rPr>
              <a:t>Accueil café</a:t>
            </a:r>
            <a:endParaRPr b="0" lang="fr-FR" sz="1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  <a:ea typeface="DejaVu Sans"/>
              </a:rPr>
              <a:t>Atelier URSSAF : </a:t>
            </a:r>
            <a:endParaRPr b="0" lang="fr-FR" sz="1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  <a:ea typeface="DejaVu Sans"/>
              </a:rPr>
              <a:t>CESU – Garde enfants</a:t>
            </a:r>
            <a:endParaRPr b="0" lang="fr-FR" sz="1200" spc="-1" strike="noStrike">
              <a:latin typeface="Arial"/>
            </a:endParaRPr>
          </a:p>
        </p:txBody>
      </p:sp>
      <p:sp>
        <p:nvSpPr>
          <p:cNvPr id="77" name="Google Shape;113;g130b443e5ed_0_2"/>
          <p:cNvSpPr/>
          <p:nvPr/>
        </p:nvSpPr>
        <p:spPr>
          <a:xfrm>
            <a:off x="3344760" y="1292760"/>
            <a:ext cx="2413800" cy="396000"/>
          </a:xfrm>
          <a:prstGeom prst="rect">
            <a:avLst/>
          </a:prstGeom>
          <a:solidFill>
            <a:srgbClr val="273569"/>
          </a:solidFill>
          <a:ln w="25400">
            <a:solidFill>
              <a:srgbClr val="00018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fr-FR" sz="1100" spc="-1" strike="noStrike">
                <a:solidFill>
                  <a:srgbClr val="ffffff"/>
                </a:solidFill>
                <a:latin typeface="Arial"/>
                <a:ea typeface="Arial"/>
              </a:rPr>
              <a:t>Mardi 14 octobre</a:t>
            </a:r>
            <a:endParaRPr b="0" lang="fr-FR" sz="1100" spc="-1" strike="noStrike">
              <a:latin typeface="Arial"/>
            </a:endParaRPr>
          </a:p>
        </p:txBody>
      </p:sp>
      <p:sp>
        <p:nvSpPr>
          <p:cNvPr id="78" name="Google Shape;114;g130b443e5ed_0_2"/>
          <p:cNvSpPr/>
          <p:nvPr/>
        </p:nvSpPr>
        <p:spPr>
          <a:xfrm>
            <a:off x="4403880" y="1046880"/>
            <a:ext cx="325440" cy="325440"/>
          </a:xfrm>
          <a:prstGeom prst="ellipse">
            <a:avLst/>
          </a:prstGeom>
          <a:solidFill>
            <a:schemeClr val="lt1"/>
          </a:solidFill>
          <a:ln w="25400">
            <a:solidFill>
              <a:srgbClr val="27356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9" name="Google Shape;115;g130b443e5ed_0_2"/>
          <p:cNvSpPr/>
          <p:nvPr/>
        </p:nvSpPr>
        <p:spPr>
          <a:xfrm>
            <a:off x="6185880" y="1692360"/>
            <a:ext cx="2413800" cy="911520"/>
          </a:xfrm>
          <a:prstGeom prst="rect">
            <a:avLst/>
          </a:prstGeom>
          <a:solidFill>
            <a:schemeClr val="lt1"/>
          </a:solidFill>
          <a:ln w="25400">
            <a:solidFill>
              <a:srgbClr val="27356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  <a:ea typeface="DejaVu Sans"/>
              </a:rPr>
              <a:t>Matin : Découverte partenaires France Services avec le Jeu Abécédaire</a:t>
            </a:r>
            <a:endParaRPr b="0" lang="fr-FR" sz="1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  <a:ea typeface="DejaVu Sans"/>
              </a:rPr>
              <a:t>Après-midi : Atelier CAF, Monenfant.fr, Mes Droits sociaux</a:t>
            </a:r>
            <a:endParaRPr b="0" lang="fr-FR" sz="1200" spc="-1" strike="noStrike">
              <a:latin typeface="Arial"/>
            </a:endParaRPr>
          </a:p>
        </p:txBody>
      </p:sp>
      <p:sp>
        <p:nvSpPr>
          <p:cNvPr id="80" name="Google Shape;116;g130b443e5ed_0_2"/>
          <p:cNvSpPr/>
          <p:nvPr/>
        </p:nvSpPr>
        <p:spPr>
          <a:xfrm>
            <a:off x="6185880" y="1286280"/>
            <a:ext cx="2413800" cy="396000"/>
          </a:xfrm>
          <a:prstGeom prst="rect">
            <a:avLst/>
          </a:prstGeom>
          <a:solidFill>
            <a:srgbClr val="273569"/>
          </a:solidFill>
          <a:ln w="25400">
            <a:solidFill>
              <a:srgbClr val="00018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fr-FR" sz="1100" spc="-1" strike="noStrike">
                <a:solidFill>
                  <a:srgbClr val="ffffff"/>
                </a:solidFill>
                <a:latin typeface="Arial"/>
                <a:ea typeface="Arial"/>
              </a:rPr>
              <a:t>Mercredi 15 octobre</a:t>
            </a:r>
            <a:endParaRPr b="0" lang="fr-FR" sz="1100" spc="-1" strike="noStrike">
              <a:latin typeface="Arial"/>
            </a:endParaRPr>
          </a:p>
        </p:txBody>
      </p:sp>
      <p:sp>
        <p:nvSpPr>
          <p:cNvPr id="81" name="Google Shape;117;g130b443e5ed_0_2"/>
          <p:cNvSpPr/>
          <p:nvPr/>
        </p:nvSpPr>
        <p:spPr>
          <a:xfrm>
            <a:off x="7260840" y="1044720"/>
            <a:ext cx="325440" cy="325440"/>
          </a:xfrm>
          <a:prstGeom prst="ellipse">
            <a:avLst/>
          </a:prstGeom>
          <a:solidFill>
            <a:schemeClr val="lt1"/>
          </a:solidFill>
          <a:ln w="25400">
            <a:solidFill>
              <a:srgbClr val="27356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2" name="Google Shape;118;g130b443e5ed_0_2"/>
          <p:cNvSpPr/>
          <p:nvPr/>
        </p:nvSpPr>
        <p:spPr>
          <a:xfrm>
            <a:off x="3344760" y="3245760"/>
            <a:ext cx="2413800" cy="711360"/>
          </a:xfrm>
          <a:prstGeom prst="rect">
            <a:avLst/>
          </a:prstGeom>
          <a:solidFill>
            <a:schemeClr val="lt1"/>
          </a:solidFill>
          <a:ln w="25400">
            <a:solidFill>
              <a:srgbClr val="27356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  <a:ea typeface="DejaVu Sans"/>
              </a:rPr>
              <a:t>Matin : Atelier prévention cancer, Octobre Rose</a:t>
            </a:r>
            <a:endParaRPr b="0" lang="fr-FR" sz="1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  <a:ea typeface="DejaVu Sans"/>
              </a:rPr>
              <a:t>Après-midi : Atelier impôts, Atelier France titres</a:t>
            </a:r>
            <a:endParaRPr b="0" lang="fr-FR" sz="1200" spc="-1" strike="noStrike">
              <a:latin typeface="Arial"/>
            </a:endParaRPr>
          </a:p>
        </p:txBody>
      </p:sp>
      <p:sp>
        <p:nvSpPr>
          <p:cNvPr id="83" name="Google Shape;119;g130b443e5ed_0_2"/>
          <p:cNvSpPr/>
          <p:nvPr/>
        </p:nvSpPr>
        <p:spPr>
          <a:xfrm>
            <a:off x="3344760" y="2839680"/>
            <a:ext cx="2413800" cy="396000"/>
          </a:xfrm>
          <a:prstGeom prst="rect">
            <a:avLst/>
          </a:prstGeom>
          <a:solidFill>
            <a:srgbClr val="273569"/>
          </a:solidFill>
          <a:ln w="25400">
            <a:solidFill>
              <a:srgbClr val="00018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fr-FR" sz="1100" spc="-1" strike="noStrike">
                <a:solidFill>
                  <a:srgbClr val="ffffff"/>
                </a:solidFill>
                <a:latin typeface="Arial"/>
                <a:ea typeface="Arial"/>
              </a:rPr>
              <a:t>Vendredi 17 octobre</a:t>
            </a:r>
            <a:endParaRPr b="0" lang="fr-FR" sz="1100" spc="-1" strike="noStrike">
              <a:latin typeface="Arial"/>
            </a:endParaRPr>
          </a:p>
        </p:txBody>
      </p:sp>
      <p:sp>
        <p:nvSpPr>
          <p:cNvPr id="84" name="Google Shape;120;g130b443e5ed_0_2"/>
          <p:cNvSpPr/>
          <p:nvPr/>
        </p:nvSpPr>
        <p:spPr>
          <a:xfrm>
            <a:off x="6167160" y="3250080"/>
            <a:ext cx="2413800" cy="624960"/>
          </a:xfrm>
          <a:prstGeom prst="rect">
            <a:avLst/>
          </a:prstGeom>
          <a:solidFill>
            <a:schemeClr val="lt1"/>
          </a:solidFill>
          <a:ln w="25400">
            <a:solidFill>
              <a:srgbClr val="27356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  <a:ea typeface="DejaVu Sans"/>
              </a:rPr>
              <a:t>Accueil café :</a:t>
            </a:r>
            <a:endParaRPr b="0" lang="fr-FR" sz="1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  <a:ea typeface="DejaVu Sans"/>
              </a:rPr>
              <a:t>Venez découvrir votre France services et ses partenaires</a:t>
            </a:r>
            <a:endParaRPr b="0" lang="fr-FR" sz="1200" spc="-1" strike="noStrike">
              <a:latin typeface="Arial"/>
            </a:endParaRPr>
          </a:p>
        </p:txBody>
      </p:sp>
      <p:sp>
        <p:nvSpPr>
          <p:cNvPr id="85" name="Google Shape;121;g130b443e5ed_0_2"/>
          <p:cNvSpPr/>
          <p:nvPr/>
        </p:nvSpPr>
        <p:spPr>
          <a:xfrm>
            <a:off x="515880" y="1696680"/>
            <a:ext cx="2413800" cy="624960"/>
          </a:xfrm>
          <a:prstGeom prst="rect">
            <a:avLst/>
          </a:prstGeom>
          <a:solidFill>
            <a:schemeClr val="lt1"/>
          </a:solidFill>
          <a:ln w="25400">
            <a:solidFill>
              <a:srgbClr val="27356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  <a:ea typeface="DejaVu Sans"/>
              </a:rPr>
              <a:t>Accueil café </a:t>
            </a:r>
            <a:endParaRPr b="0" lang="fr-FR" sz="1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  <a:ea typeface="DejaVu Sans"/>
              </a:rPr>
              <a:t>Atelier Info retraite, MSA, Carsat</a:t>
            </a:r>
            <a:endParaRPr b="0" lang="fr-FR" sz="1200" spc="-1" strike="noStrike">
              <a:latin typeface="Arial"/>
            </a:endParaRPr>
          </a:p>
        </p:txBody>
      </p:sp>
      <p:sp>
        <p:nvSpPr>
          <p:cNvPr id="86" name="Google Shape;122;g130b443e5ed_0_2"/>
          <p:cNvSpPr/>
          <p:nvPr/>
        </p:nvSpPr>
        <p:spPr>
          <a:xfrm>
            <a:off x="515880" y="1290600"/>
            <a:ext cx="2413800" cy="396000"/>
          </a:xfrm>
          <a:prstGeom prst="rect">
            <a:avLst/>
          </a:prstGeom>
          <a:solidFill>
            <a:srgbClr val="273569"/>
          </a:solidFill>
          <a:ln w="25400">
            <a:solidFill>
              <a:srgbClr val="00018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fr-FR" sz="1100" spc="-1" strike="noStrike">
                <a:solidFill>
                  <a:srgbClr val="ffffff"/>
                </a:solidFill>
                <a:latin typeface="Arial"/>
                <a:ea typeface="Arial"/>
              </a:rPr>
              <a:t>Lundi 13 octobre</a:t>
            </a:r>
            <a:endParaRPr b="0" lang="fr-FR" sz="1100" spc="-1" strike="noStrike">
              <a:latin typeface="Arial"/>
            </a:endParaRPr>
          </a:p>
        </p:txBody>
      </p:sp>
      <p:sp>
        <p:nvSpPr>
          <p:cNvPr id="87" name="Google Shape;123;g130b443e5ed_0_2"/>
          <p:cNvSpPr/>
          <p:nvPr/>
        </p:nvSpPr>
        <p:spPr>
          <a:xfrm>
            <a:off x="6167160" y="2844360"/>
            <a:ext cx="2413800" cy="396000"/>
          </a:xfrm>
          <a:prstGeom prst="rect">
            <a:avLst/>
          </a:prstGeom>
          <a:solidFill>
            <a:srgbClr val="273569"/>
          </a:solidFill>
          <a:ln w="25400">
            <a:solidFill>
              <a:srgbClr val="00018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fr-FR" sz="1100" spc="-1" strike="noStrike">
                <a:solidFill>
                  <a:srgbClr val="ffffff"/>
                </a:solidFill>
                <a:latin typeface="Arial"/>
                <a:ea typeface="Arial"/>
              </a:rPr>
              <a:t>Samedi 18 octobre</a:t>
            </a:r>
            <a:endParaRPr b="0" lang="fr-FR" sz="1100" spc="-1" strike="noStrike">
              <a:latin typeface="Arial"/>
            </a:endParaRPr>
          </a:p>
        </p:txBody>
      </p:sp>
      <p:sp>
        <p:nvSpPr>
          <p:cNvPr id="88" name="Google Shape;124;g130b443e5ed_0_2"/>
          <p:cNvSpPr/>
          <p:nvPr/>
        </p:nvSpPr>
        <p:spPr>
          <a:xfrm>
            <a:off x="1536120" y="1053720"/>
            <a:ext cx="325440" cy="325440"/>
          </a:xfrm>
          <a:prstGeom prst="ellipse">
            <a:avLst/>
          </a:prstGeom>
          <a:solidFill>
            <a:schemeClr val="lt1"/>
          </a:solidFill>
          <a:ln w="25400">
            <a:solidFill>
              <a:srgbClr val="27356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9" name="Google Shape;126;g130b443e5ed_0_2"/>
          <p:cNvSpPr/>
          <p:nvPr/>
        </p:nvSpPr>
        <p:spPr>
          <a:xfrm>
            <a:off x="7278840" y="2603880"/>
            <a:ext cx="325440" cy="325440"/>
          </a:xfrm>
          <a:prstGeom prst="ellipse">
            <a:avLst/>
          </a:prstGeom>
          <a:solidFill>
            <a:schemeClr val="lt1"/>
          </a:solidFill>
          <a:ln w="25400">
            <a:solidFill>
              <a:srgbClr val="27356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0" name="Google Shape;127;g130b443e5ed_0_2"/>
          <p:cNvSpPr/>
          <p:nvPr/>
        </p:nvSpPr>
        <p:spPr>
          <a:xfrm>
            <a:off x="4411440" y="2606040"/>
            <a:ext cx="325440" cy="325440"/>
          </a:xfrm>
          <a:prstGeom prst="ellipse">
            <a:avLst/>
          </a:prstGeom>
          <a:solidFill>
            <a:schemeClr val="lt1"/>
          </a:solidFill>
          <a:ln w="25400">
            <a:solidFill>
              <a:srgbClr val="27356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1" name="Google Shape;128;g130b443e5ed_0_2"/>
          <p:cNvSpPr/>
          <p:nvPr/>
        </p:nvSpPr>
        <p:spPr>
          <a:xfrm>
            <a:off x="132840" y="113760"/>
            <a:ext cx="1868760" cy="378000"/>
          </a:xfrm>
          <a:prstGeom prst="rect">
            <a:avLst/>
          </a:prstGeom>
          <a:solidFill>
            <a:srgbClr val="27356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rmAutofit fontScale="99000"/>
          </a:bodyPr>
          <a:p>
            <a:pPr>
              <a:lnSpc>
                <a:spcPct val="100000"/>
              </a:lnSpc>
              <a:buNone/>
            </a:pPr>
            <a:r>
              <a:rPr b="1" lang="fr-FR" sz="1300" spc="-1" strike="noStrike">
                <a:solidFill>
                  <a:srgbClr val="ffffff"/>
                </a:solidFill>
                <a:latin typeface="Arial"/>
                <a:ea typeface="Arial"/>
              </a:rPr>
              <a:t>Du 6 au 18 octobre</a:t>
            </a:r>
            <a:endParaRPr b="0" lang="fr-FR" sz="1300" spc="-1" strike="noStrike">
              <a:latin typeface="Arial"/>
            </a:endParaRPr>
          </a:p>
        </p:txBody>
      </p:sp>
      <p:pic>
        <p:nvPicPr>
          <p:cNvPr id="92" name="Google Shape;129;g130b443e5ed_0_2" descr=""/>
          <p:cNvPicPr/>
          <p:nvPr/>
        </p:nvPicPr>
        <p:blipFill>
          <a:blip r:embed="rId2"/>
          <a:stretch/>
        </p:blipFill>
        <p:spPr>
          <a:xfrm>
            <a:off x="1472400" y="2550240"/>
            <a:ext cx="436680" cy="438120"/>
          </a:xfrm>
          <a:prstGeom prst="rect">
            <a:avLst/>
          </a:prstGeom>
          <a:ln w="0">
            <a:noFill/>
          </a:ln>
        </p:spPr>
      </p:pic>
      <p:pic>
        <p:nvPicPr>
          <p:cNvPr id="93" name="Google Shape;130;g130b443e5ed_0_2" descr=""/>
          <p:cNvPicPr/>
          <p:nvPr/>
        </p:nvPicPr>
        <p:blipFill>
          <a:blip r:embed="rId3"/>
          <a:stretch/>
        </p:blipFill>
        <p:spPr>
          <a:xfrm>
            <a:off x="7205040" y="994680"/>
            <a:ext cx="436680" cy="438120"/>
          </a:xfrm>
          <a:prstGeom prst="rect">
            <a:avLst/>
          </a:prstGeom>
          <a:ln w="0">
            <a:noFill/>
          </a:ln>
        </p:spPr>
      </p:pic>
      <p:pic>
        <p:nvPicPr>
          <p:cNvPr id="94" name="Google Shape;131;g130b443e5ed_0_2" descr=""/>
          <p:cNvPicPr/>
          <p:nvPr/>
        </p:nvPicPr>
        <p:blipFill>
          <a:blip r:embed="rId4"/>
          <a:stretch/>
        </p:blipFill>
        <p:spPr>
          <a:xfrm>
            <a:off x="1480320" y="1001520"/>
            <a:ext cx="436680" cy="438120"/>
          </a:xfrm>
          <a:prstGeom prst="rect">
            <a:avLst/>
          </a:prstGeom>
          <a:ln w="0">
            <a:noFill/>
          </a:ln>
        </p:spPr>
      </p:pic>
      <p:pic>
        <p:nvPicPr>
          <p:cNvPr id="95" name="Google Shape;132;g130b443e5ed_0_2" descr=""/>
          <p:cNvPicPr/>
          <p:nvPr/>
        </p:nvPicPr>
        <p:blipFill>
          <a:blip r:embed="rId5"/>
          <a:stretch/>
        </p:blipFill>
        <p:spPr>
          <a:xfrm>
            <a:off x="7219800" y="2546280"/>
            <a:ext cx="436680" cy="438120"/>
          </a:xfrm>
          <a:prstGeom prst="rect">
            <a:avLst/>
          </a:prstGeom>
          <a:ln w="0">
            <a:noFill/>
          </a:ln>
        </p:spPr>
      </p:pic>
      <p:pic>
        <p:nvPicPr>
          <p:cNvPr id="96" name="Google Shape;133;g130b443e5ed_0_2" descr="Une image contenant texte&#10;&#10;Description générée automatiquement"/>
          <p:cNvPicPr/>
          <p:nvPr/>
        </p:nvPicPr>
        <p:blipFill>
          <a:blip r:embed="rId6"/>
          <a:stretch/>
        </p:blipFill>
        <p:spPr>
          <a:xfrm>
            <a:off x="4355640" y="2553480"/>
            <a:ext cx="436680" cy="438120"/>
          </a:xfrm>
          <a:prstGeom prst="rect">
            <a:avLst/>
          </a:prstGeom>
          <a:ln w="0">
            <a:noFill/>
          </a:ln>
        </p:spPr>
      </p:pic>
      <p:pic>
        <p:nvPicPr>
          <p:cNvPr id="97" name="Google Shape;135;g130b443e5ed_0_2" descr=""/>
          <p:cNvPicPr/>
          <p:nvPr/>
        </p:nvPicPr>
        <p:blipFill>
          <a:blip r:embed="rId7"/>
          <a:stretch/>
        </p:blipFill>
        <p:spPr>
          <a:xfrm>
            <a:off x="4355640" y="1001520"/>
            <a:ext cx="436680" cy="438120"/>
          </a:xfrm>
          <a:prstGeom prst="rect">
            <a:avLst/>
          </a:prstGeom>
          <a:ln w="0">
            <a:noFill/>
          </a:ln>
        </p:spPr>
      </p:pic>
      <p:sp>
        <p:nvSpPr>
          <p:cNvPr id="98" name="Google Shape;108;g130b443e5ed_0_2"/>
          <p:cNvSpPr/>
          <p:nvPr/>
        </p:nvSpPr>
        <p:spPr>
          <a:xfrm>
            <a:off x="135720" y="4061520"/>
            <a:ext cx="8863560" cy="444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 algn="ctr">
              <a:lnSpc>
                <a:spcPct val="90000"/>
              </a:lnSpc>
              <a:buNone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  <a:ea typeface="DejaVu Sans"/>
              </a:rPr>
              <a:t>Rendez-vous à la France Services de Saint Pierre d'Entremont</a:t>
            </a:r>
            <a:endParaRPr b="0" lang="fr-FR" sz="1200" spc="-1" strike="noStrike">
              <a:latin typeface="Arial"/>
            </a:endParaRPr>
          </a:p>
          <a:p>
            <a:pPr algn="ctr">
              <a:lnSpc>
                <a:spcPct val="90000"/>
              </a:lnSpc>
              <a:buNone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  <a:ea typeface="DejaVu Sans"/>
              </a:rPr>
              <a:t>Information et inscription par mail à l’adresse saint-pierre-d-entremont@france-services.gouv.fr ou par téléphone au 06.56.82.31.03</a:t>
            </a:r>
            <a:endParaRPr b="0" lang="fr-FR" sz="1200" spc="-1" strike="noStrike">
              <a:latin typeface="Arial"/>
            </a:endParaRPr>
          </a:p>
        </p:txBody>
      </p:sp>
      <p:pic>
        <p:nvPicPr>
          <p:cNvPr id="99" name="Image 52" descr=""/>
          <p:cNvPicPr/>
          <p:nvPr/>
        </p:nvPicPr>
        <p:blipFill>
          <a:blip r:embed="rId8"/>
          <a:stretch/>
        </p:blipFill>
        <p:spPr>
          <a:xfrm>
            <a:off x="2755800" y="198360"/>
            <a:ext cx="3683520" cy="893160"/>
          </a:xfrm>
          <a:prstGeom prst="rect">
            <a:avLst/>
          </a:prstGeom>
          <a:ln w="0">
            <a:noFill/>
          </a:ln>
        </p:spPr>
      </p:pic>
      <p:pic>
        <p:nvPicPr>
          <p:cNvPr id="100" name="Image 1" descr=""/>
          <p:cNvPicPr/>
          <p:nvPr/>
        </p:nvPicPr>
        <p:blipFill>
          <a:blip r:embed="rId9"/>
          <a:srcRect l="0" t="35452" r="54949" b="0"/>
          <a:stretch/>
        </p:blipFill>
        <p:spPr>
          <a:xfrm>
            <a:off x="2801160" y="4729320"/>
            <a:ext cx="2842920" cy="309960"/>
          </a:xfrm>
          <a:prstGeom prst="rect">
            <a:avLst/>
          </a:prstGeom>
          <a:ln w="0">
            <a:noFill/>
          </a:ln>
        </p:spPr>
      </p:pic>
      <p:pic>
        <p:nvPicPr>
          <p:cNvPr id="101" name="Image 35" descr=""/>
          <p:cNvPicPr/>
          <p:nvPr/>
        </p:nvPicPr>
        <p:blipFill>
          <a:blip r:embed="rId10"/>
          <a:srcRect l="45799" t="35452" r="0" b="0"/>
          <a:stretch/>
        </p:blipFill>
        <p:spPr>
          <a:xfrm>
            <a:off x="5679000" y="4736880"/>
            <a:ext cx="3329640" cy="301680"/>
          </a:xfrm>
          <a:prstGeom prst="rect">
            <a:avLst/>
          </a:prstGeom>
          <a:ln w="0">
            <a:noFill/>
          </a:ln>
        </p:spPr>
      </p:pic>
      <p:sp>
        <p:nvSpPr>
          <p:cNvPr id="102" name="Google Shape;109;g130b443e5ed_0_ 1"/>
          <p:cNvSpPr/>
          <p:nvPr/>
        </p:nvSpPr>
        <p:spPr>
          <a:xfrm>
            <a:off x="540000" y="540720"/>
            <a:ext cx="1978920" cy="459720"/>
          </a:xfrm>
          <a:prstGeom prst="rect">
            <a:avLst/>
          </a:prstGeom>
          <a:solidFill>
            <a:srgbClr val="bf819e"/>
          </a:solidFill>
          <a:ln w="25400">
            <a:solidFill>
              <a:srgbClr val="27356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1400" spc="-1" strike="noStrike">
                <a:solidFill>
                  <a:srgbClr val="000000"/>
                </a:solidFill>
                <a:latin typeface="Comic Sans MS"/>
                <a:ea typeface="DejaVu Sans"/>
              </a:rPr>
              <a:t>Un panier garni à gagner</a:t>
            </a:r>
            <a:endParaRPr b="0" lang="fr-FR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Metadata/LabelInfo.xml><?xml version="1.0" encoding="utf-8"?>
<clbl:labelList xmlns:clbl="http://schemas.microsoft.com/office/2020/mipLabelMetadata">
  <clbl:label id="{ee0428da-ac0f-4a84-a429-a80e20cb35de}" enabled="1" method="Standard" siteId="{80c03608-5f64-40bb-9c70-9394abe6011c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Application>LibreOffice/7.2.5.2$Windows_X86_64 LibreOffice_project/499f9727c189e6ef3471021d6132d4c694f357e5</Application>
  <AppVersion>15.0000</AppVersion>
  <Words>112</Words>
  <Paragraphs>16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PERBOYER Julie</dc:creator>
  <dc:description/>
  <dc:language>fr-FR</dc:language>
  <cp:lastModifiedBy/>
  <dcterms:modified xsi:type="dcterms:W3CDTF">2025-09-17T11:58:40Z</dcterms:modified>
  <cp:revision>21</cp:revision>
  <dc:subject/>
  <dc:title>Présentation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Simple Light:3</vt:lpwstr>
  </property>
  <property fmtid="{D5CDD505-2E9C-101B-9397-08002B2CF9AE}" pid="3" name="ClassificationContentMarkingFooterText">
    <vt:lpwstr>C1 - Interne</vt:lpwstr>
  </property>
  <property fmtid="{D5CDD505-2E9C-101B-9397-08002B2CF9AE}" pid="4" name="Notes">
    <vt:i4>2</vt:i4>
  </property>
  <property fmtid="{D5CDD505-2E9C-101B-9397-08002B2CF9AE}" pid="5" name="PresentationFormat">
    <vt:lpwstr>Affichage à l'écran (16:9)</vt:lpwstr>
  </property>
  <property fmtid="{D5CDD505-2E9C-101B-9397-08002B2CF9AE}" pid="6" name="Slides">
    <vt:i4>2</vt:i4>
  </property>
</Properties>
</file>